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Lst>
  <p:sldSz cy="6858000" cx="12192000"/>
  <p:notesSz cx="6858000" cy="9144000"/>
  <p:embeddedFontLst>
    <p:embeddedFont>
      <p:font typeface="Lora"/>
      <p:regular r:id="rId13"/>
      <p:bold r:id="rId14"/>
      <p:italic r:id="rId15"/>
      <p:boldItalic r:id="rId16"/>
    </p:embeddedFont>
    <p:embeddedFont>
      <p:font typeface="Quattrocento Sans"/>
      <p:regular r:id="rId17"/>
      <p:bold r:id="rId18"/>
      <p:italic r:id="rId19"/>
      <p:boldItalic r:id="rId20"/>
    </p:embeddedFont>
    <p:embeddedFont>
      <p:font typeface="Roboto Light"/>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5" roundtripDataSignature="AMtx7mjtIk8RiyFYMHnyVzj9ut/aFHz1j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QuattrocentoSans-boldItalic.fntdata"/><Relationship Id="rId22" Type="http://schemas.openxmlformats.org/officeDocument/2006/relationships/font" Target="fonts/RobotoLight-bold.fntdata"/><Relationship Id="rId21" Type="http://schemas.openxmlformats.org/officeDocument/2006/relationships/font" Target="fonts/RobotoLight-regular.fntdata"/><Relationship Id="rId24" Type="http://schemas.openxmlformats.org/officeDocument/2006/relationships/font" Target="fonts/RobotoLight-boldItalic.fntdata"/><Relationship Id="rId23" Type="http://schemas.openxmlformats.org/officeDocument/2006/relationships/font" Target="fonts/RobotoLight-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Lora-regular.fntdata"/><Relationship Id="rId12" Type="http://schemas.openxmlformats.org/officeDocument/2006/relationships/slide" Target="slides/slide7.xml"/><Relationship Id="rId15" Type="http://schemas.openxmlformats.org/officeDocument/2006/relationships/font" Target="fonts/Lora-italic.fntdata"/><Relationship Id="rId14" Type="http://schemas.openxmlformats.org/officeDocument/2006/relationships/font" Target="fonts/Lora-bold.fntdata"/><Relationship Id="rId17" Type="http://schemas.openxmlformats.org/officeDocument/2006/relationships/font" Target="fonts/QuattrocentoSans-regular.fntdata"/><Relationship Id="rId16" Type="http://schemas.openxmlformats.org/officeDocument/2006/relationships/font" Target="fonts/Lora-boldItalic.fntdata"/><Relationship Id="rId19" Type="http://schemas.openxmlformats.org/officeDocument/2006/relationships/font" Target="fonts/QuattrocentoSans-italic.fntdata"/><Relationship Id="rId18" Type="http://schemas.openxmlformats.org/officeDocument/2006/relationships/font" Target="fonts/Quattrocento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1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8"/>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18"/>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1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9"/>
          <p:cNvSpPr/>
          <p:nvPr>
            <p:ph idx="2" type="pic"/>
          </p:nvPr>
        </p:nvSpPr>
        <p:spPr>
          <a:xfrm>
            <a:off x="5183188" y="987425"/>
            <a:ext cx="6172200" cy="4873625"/>
          </a:xfrm>
          <a:prstGeom prst="rect">
            <a:avLst/>
          </a:prstGeom>
          <a:noFill/>
          <a:ln>
            <a:noFill/>
          </a:ln>
        </p:spPr>
      </p:sp>
      <p:sp>
        <p:nvSpPr>
          <p:cNvPr id="88" name="Google Shape;88;p19"/>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2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0"/>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21"/>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21"/>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10"/>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1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6" name="Shape 26"/>
        <p:cNvGrpSpPr/>
        <p:nvPr/>
      </p:nvGrpSpPr>
      <p:grpSpPr>
        <a:xfrm>
          <a:off x="0" y="0"/>
          <a:ext cx="0" cy="0"/>
          <a:chOff x="0" y="0"/>
          <a:chExt cx="0" cy="0"/>
        </a:xfrm>
      </p:grpSpPr>
      <p:pic>
        <p:nvPicPr>
          <p:cNvPr id="27" name="Google Shape;27;p11"/>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8" name="Google Shape;28;p1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 name="Google Shape;29;p1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4" name="Shape 34"/>
        <p:cNvGrpSpPr/>
        <p:nvPr/>
      </p:nvGrpSpPr>
      <p:grpSpPr>
        <a:xfrm>
          <a:off x="0" y="0"/>
          <a:ext cx="0" cy="0"/>
          <a:chOff x="0" y="0"/>
          <a:chExt cx="0" cy="0"/>
        </a:xfrm>
      </p:grpSpPr>
      <p:sp>
        <p:nvSpPr>
          <p:cNvPr id="35" name="Google Shape;35;p12"/>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6" name="Google Shape;36;p1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1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1" name="Shape 41"/>
        <p:cNvGrpSpPr/>
        <p:nvPr/>
      </p:nvGrpSpPr>
      <p:grpSpPr>
        <a:xfrm>
          <a:off x="0" y="0"/>
          <a:ext cx="0" cy="0"/>
          <a:chOff x="0" y="0"/>
          <a:chExt cx="0" cy="0"/>
        </a:xfrm>
      </p:grpSpPr>
      <p:sp>
        <p:nvSpPr>
          <p:cNvPr id="42" name="Google Shape;42;p13"/>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1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14"/>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1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15"/>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1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5"/>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15"/>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16"/>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16"/>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16"/>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16"/>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16"/>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16"/>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1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chemeClr val="dk1"/>
                </a:solidFill>
                <a:latin typeface="Roboto Light"/>
                <a:ea typeface="Roboto Light"/>
                <a:cs typeface="Roboto Light"/>
                <a:sym typeface="Roboto Light"/>
              </a:rPr>
              <a:t>Application of IT- Basics and Advance Excel</a:t>
            </a:r>
            <a:r>
              <a:rPr b="0" i="0" lang="en-US"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a:t>
            </a:r>
            <a:r>
              <a:rPr b="0" i="0" lang="en-US" sz="1800" u="none" cap="none" strike="noStrike">
                <a:solidFill>
                  <a:srgbClr val="262626"/>
                </a:solidFill>
                <a:latin typeface="Roboto Light"/>
                <a:ea typeface="Roboto Light"/>
                <a:cs typeface="Roboto Light"/>
                <a:sym typeface="Roboto Light"/>
              </a:rPr>
              <a:t>Unit 4 Chapter 1</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 Functions</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7" name="Google Shape;117;p2"/>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Functions</a:t>
            </a:r>
            <a:endParaRPr b="1" i="1" sz="4400">
              <a:latin typeface="Quattrocento Sans"/>
              <a:ea typeface="Quattrocento Sans"/>
              <a:cs typeface="Quattrocento Sans"/>
              <a:sym typeface="Quattrocento Sans"/>
            </a:endParaRPr>
          </a:p>
        </p:txBody>
      </p:sp>
      <p:sp>
        <p:nvSpPr>
          <p:cNvPr descr="Image result for vectors" id="118" name="Google Shape;118;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 name="Google Shape;119;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20" name="Google Shape;120;p2"/>
          <p:cNvSpPr txBox="1"/>
          <p:nvPr/>
        </p:nvSpPr>
        <p:spPr>
          <a:xfrm>
            <a:off x="585627" y="1359490"/>
            <a:ext cx="11217999" cy="4939814"/>
          </a:xfrm>
          <a:prstGeom prst="rect">
            <a:avLst/>
          </a:prstGeom>
          <a:noFill/>
          <a:ln>
            <a:noFill/>
          </a:ln>
        </p:spPr>
        <p:txBody>
          <a:bodyPr anchorCtr="0" anchor="t" bIns="45700" lIns="91425" spcFirstLastPara="1" rIns="91425" wrap="square" tIns="45700">
            <a:spAutoFit/>
          </a:bodyPr>
          <a:lstStyle/>
          <a:p>
            <a:pPr indent="-285750" lvl="0" marL="298450" marR="5080" rtl="0" algn="just">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 Function procedure is a VBA code that performs calculations and returns a value (or an array of values).</a:t>
            </a:r>
            <a:endParaRPr i="1" sz="2000">
              <a:solidFill>
                <a:schemeClr val="dk1"/>
              </a:solidFill>
              <a:latin typeface="Quattrocento Sans"/>
              <a:ea typeface="Quattrocento Sans"/>
              <a:cs typeface="Quattrocento Sans"/>
              <a:sym typeface="Quattrocento Sans"/>
            </a:endParaRPr>
          </a:p>
          <a:p>
            <a:pPr indent="-285750" lvl="0" marL="298450" marR="5080" rtl="0" algn="just">
              <a:lnSpc>
                <a:spcPct val="150000"/>
              </a:lnSpc>
              <a:spcBef>
                <a:spcPts val="6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Using a Function procedure, you can create a function that you can use in the worksheet (just like any regular Excel function such as SUM or VLOOKUP).</a:t>
            </a:r>
            <a:endParaRPr i="1" sz="2000">
              <a:solidFill>
                <a:schemeClr val="dk1"/>
              </a:solidFill>
              <a:latin typeface="Quattrocento Sans"/>
              <a:ea typeface="Quattrocento Sans"/>
              <a:cs typeface="Quattrocento Sans"/>
              <a:sym typeface="Quattrocento Sans"/>
            </a:endParaRPr>
          </a:p>
          <a:p>
            <a:pPr indent="-285750" lvl="0" marL="298450" marR="5080" rtl="0" algn="just">
              <a:lnSpc>
                <a:spcPct val="150000"/>
              </a:lnSpc>
              <a:spcBef>
                <a:spcPts val="6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When you have created a Function procedure using VBA, you can use it in three ways:</a:t>
            </a:r>
            <a:endParaRPr/>
          </a:p>
          <a:p>
            <a:pPr indent="-457200" lvl="0" marL="469900" marR="5080" rtl="0" algn="just">
              <a:lnSpc>
                <a:spcPct val="150000"/>
              </a:lnSpc>
              <a:spcBef>
                <a:spcPts val="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As a formula in the worksheet, where it can take arguments as inputs and returns a value or an array of values.</a:t>
            </a:r>
            <a:endParaRPr/>
          </a:p>
          <a:p>
            <a:pPr indent="-457200" lvl="0" marL="469900" marR="5080" rtl="0" algn="just">
              <a:lnSpc>
                <a:spcPct val="150000"/>
              </a:lnSpc>
              <a:spcBef>
                <a:spcPts val="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As a part of your VBA subroutine code or another Function code.</a:t>
            </a:r>
            <a:endParaRPr/>
          </a:p>
          <a:p>
            <a:pPr indent="-457200" lvl="0" marL="469900" marR="5080" rtl="0" algn="just">
              <a:spcBef>
                <a:spcPts val="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In Conditional Formatting.</a:t>
            </a:r>
            <a:endParaRPr i="1" sz="2000">
              <a:solidFill>
                <a:schemeClr val="dk1"/>
              </a:solidFill>
              <a:latin typeface="Quattrocento Sans"/>
              <a:ea typeface="Quattrocento Sans"/>
              <a:cs typeface="Quattrocento Sans"/>
              <a:sym typeface="Quattrocento Sans"/>
            </a:endParaRPr>
          </a:p>
          <a:p>
            <a:pPr indent="-330200" lvl="0" marL="469900" marR="5080" rtl="0" algn="just">
              <a:lnSpc>
                <a:spcPct val="150000"/>
              </a:lnSpc>
              <a:spcBef>
                <a:spcPts val="1830"/>
              </a:spcBef>
              <a:spcAft>
                <a:spcPts val="0"/>
              </a:spcAft>
              <a:buClr>
                <a:schemeClr val="dk1"/>
              </a:buClr>
              <a:buSzPts val="2000"/>
              <a:buFont typeface="Calibri"/>
              <a:buNone/>
            </a:pPr>
            <a:r>
              <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6" name="Google Shape;126;p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Function Vs. Subroutine</a:t>
            </a:r>
            <a:endParaRPr b="1" i="1" sz="4400">
              <a:latin typeface="Quattrocento Sans"/>
              <a:ea typeface="Quattrocento Sans"/>
              <a:cs typeface="Quattrocento Sans"/>
              <a:sym typeface="Quattrocento Sans"/>
            </a:endParaRPr>
          </a:p>
        </p:txBody>
      </p:sp>
      <p:sp>
        <p:nvSpPr>
          <p:cNvPr id="127" name="Google Shape;127;p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28" name="Google Shape;128;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3"/>
          <p:cNvSpPr txBox="1"/>
          <p:nvPr/>
        </p:nvSpPr>
        <p:spPr>
          <a:xfrm>
            <a:off x="604683" y="1453456"/>
            <a:ext cx="10958051" cy="5209118"/>
          </a:xfrm>
          <a:prstGeom prst="rect">
            <a:avLst/>
          </a:prstGeom>
          <a:noFill/>
          <a:ln>
            <a:noFill/>
          </a:ln>
        </p:spPr>
        <p:txBody>
          <a:bodyPr anchorCtr="0" anchor="t" bIns="45700" lIns="91425" spcFirstLastPara="1" rIns="91425" wrap="square" tIns="45700">
            <a:spAutoFit/>
          </a:bodyPr>
          <a:lstStyle/>
          <a:p>
            <a:pPr indent="-250190" lvl="0" marL="262255" marR="0" rtl="0" algn="just">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 ‘Subroutine’ allows you to execute a set of code while a ‘Function’ returns a value (or an array of values).</a:t>
            </a:r>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To give you an example, if you have a list of numbers (both positive and negative), and you want to identify the negative numbers, here is what you can do with a function and a subroutine.</a:t>
            </a:r>
            <a:endParaRPr i="1" sz="2000">
              <a:solidFill>
                <a:schemeClr val="dk1"/>
              </a:solidFill>
              <a:latin typeface="Quattrocento Sans"/>
              <a:ea typeface="Quattrocento Sans"/>
              <a:cs typeface="Quattrocento Sans"/>
              <a:sym typeface="Quattrocento Sans"/>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 subroutine can loop through each cell in the range and can highlight all the cells that have a negative value in it. In this case, the subroutine ends up changing the properties of the range object (by changing the color of the cells).</a:t>
            </a:r>
            <a:endParaRPr i="1" sz="2000">
              <a:solidFill>
                <a:schemeClr val="dk1"/>
              </a:solidFill>
              <a:latin typeface="Quattrocento Sans"/>
              <a:ea typeface="Quattrocento Sans"/>
              <a:cs typeface="Quattrocento Sans"/>
              <a:sym typeface="Quattrocento Sans"/>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With a custom function, you can use it in a separate column and it can return a TRUE if the value in a cell is negative and FALSE if it’s positive. With a function, you can not change the object’s properties. </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5" name="Google Shape;135;p4"/>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Creating a Function</a:t>
            </a:r>
            <a:endParaRPr b="1" i="1" sz="4400">
              <a:latin typeface="Quattrocento Sans"/>
              <a:ea typeface="Quattrocento Sans"/>
              <a:cs typeface="Quattrocento Sans"/>
              <a:sym typeface="Quattrocento Sans"/>
            </a:endParaRPr>
          </a:p>
        </p:txBody>
      </p:sp>
      <p:sp>
        <p:nvSpPr>
          <p:cNvPr id="136" name="Google Shape;136;p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342900" lvl="0" marL="355600" rtl="0" algn="l">
              <a:lnSpc>
                <a:spcPct val="150000"/>
              </a:lnSpc>
              <a:spcBef>
                <a:spcPts val="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The below code creates a function that will extract the numeric parts from an alphanumeric string.</a:t>
            </a:r>
            <a:endParaRPr sz="1800">
              <a:solidFill>
                <a:schemeClr val="dk1"/>
              </a:solidFill>
              <a:latin typeface="Quattrocento Sans"/>
              <a:ea typeface="Quattrocento Sans"/>
              <a:cs typeface="Quattrocento Sans"/>
              <a:sym typeface="Quattrocento Sans"/>
            </a:endParaRPr>
          </a:p>
          <a:p>
            <a:pPr indent="-215900" lvl="0" marL="355600" rtl="0" algn="l">
              <a:lnSpc>
                <a:spcPct val="100000"/>
              </a:lnSpc>
              <a:spcBef>
                <a:spcPts val="600"/>
              </a:spcBef>
              <a:spcAft>
                <a:spcPts val="0"/>
              </a:spcAft>
              <a:buClr>
                <a:srgbClr val="595959"/>
              </a:buClr>
              <a:buSzPts val="2000"/>
              <a:buFont typeface="Noto Sans Symbols"/>
              <a:buNone/>
            </a:pPr>
            <a:r>
              <a:t/>
            </a:r>
            <a:endParaRPr b="1" sz="2000">
              <a:solidFill>
                <a:schemeClr val="dk1"/>
              </a:solidFill>
              <a:latin typeface="Quattrocento Sans"/>
              <a:ea typeface="Quattrocento Sans"/>
              <a:cs typeface="Quattrocento Sans"/>
              <a:sym typeface="Quattrocento Sans"/>
            </a:endParaRPr>
          </a:p>
        </p:txBody>
      </p:sp>
      <p:sp>
        <p:nvSpPr>
          <p:cNvPr descr="Image result for vectors" id="137" name="Google Shape;137;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38" name="Google Shape;138;p4"/>
          <p:cNvPicPr preferRelativeResize="0"/>
          <p:nvPr/>
        </p:nvPicPr>
        <p:blipFill rotWithShape="1">
          <a:blip r:embed="rId3">
            <a:alphaModFix/>
          </a:blip>
          <a:srcRect b="0" l="0" r="0" t="0"/>
          <a:stretch/>
        </p:blipFill>
        <p:spPr>
          <a:xfrm>
            <a:off x="2001078" y="2163389"/>
            <a:ext cx="7286129" cy="3105912"/>
          </a:xfrm>
          <a:prstGeom prst="rect">
            <a:avLst/>
          </a:prstGeom>
          <a:noFill/>
          <a:ln>
            <a:noFill/>
          </a:ln>
        </p:spPr>
      </p:pic>
      <p:sp>
        <p:nvSpPr>
          <p:cNvPr id="139" name="Google Shape;139;p4"/>
          <p:cNvSpPr/>
          <p:nvPr/>
        </p:nvSpPr>
        <p:spPr>
          <a:xfrm>
            <a:off x="838200" y="5530632"/>
            <a:ext cx="10399643" cy="369332"/>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0C0C0C"/>
              </a:buClr>
              <a:buSzPts val="1800"/>
              <a:buFont typeface="Noto Sans Symbols"/>
              <a:buChar char="⮚"/>
            </a:pPr>
            <a:r>
              <a:rPr lang="en-US" sz="1800">
                <a:solidFill>
                  <a:srgbClr val="0C0C0C"/>
                </a:solidFill>
                <a:latin typeface="Quattrocento Sans"/>
                <a:ea typeface="Quattrocento Sans"/>
                <a:cs typeface="Quattrocento Sans"/>
                <a:sym typeface="Quattrocento Sans"/>
              </a:rPr>
              <a:t>When you have the above code in the module, you can use this function in the workbook.</a:t>
            </a:r>
            <a:endParaRPr sz="18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5" name="Google Shape;145;p5"/>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Explanation</a:t>
            </a:r>
            <a:endParaRPr b="1" i="1" sz="4400">
              <a:latin typeface="Quattrocento Sans"/>
              <a:ea typeface="Quattrocento Sans"/>
              <a:cs typeface="Quattrocento Sans"/>
              <a:sym typeface="Quattrocento Sans"/>
            </a:endParaRPr>
          </a:p>
        </p:txBody>
      </p:sp>
      <p:sp>
        <p:nvSpPr>
          <p:cNvPr id="146" name="Google Shape;146;p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47" name="Google Shape;147;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5"/>
          <p:cNvSpPr txBox="1"/>
          <p:nvPr/>
        </p:nvSpPr>
        <p:spPr>
          <a:xfrm>
            <a:off x="763229" y="1422213"/>
            <a:ext cx="10487867" cy="5801588"/>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The first line of the code starts with the word – Function.</a:t>
            </a:r>
            <a:endParaRPr/>
          </a:p>
          <a:p>
            <a:pPr indent="-285750" lvl="0" marL="285750" marR="0" rtl="0" algn="l">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This word tells VBA that our code is a function (and not a subroutine). The word Function is followed by the name of the function – GetNumeric. This is the name that we will be using in the worksheet to use this function.</a:t>
            </a:r>
            <a:endParaRPr/>
          </a:p>
          <a:p>
            <a:pPr indent="-285750" lvl="0" marL="285750" marR="0" rtl="0" algn="l">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The name of the function cannot have spaces in it. Also, you can’t name a function if it clashes with the name of a cell reference. For example, you can not name the function ABC123 as it also refers to a cell in Excel worksheet.</a:t>
            </a:r>
            <a:endParaRPr/>
          </a:p>
          <a:p>
            <a:pPr indent="-285750" lvl="0" marL="285750" marR="0" rtl="0" algn="l">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You shouldn’t give your function the same name as that of an existing function. If you do this, Excel would give preference to the in-built function.</a:t>
            </a:r>
            <a:endParaRPr/>
          </a:p>
          <a:p>
            <a:pPr indent="-285750" lvl="0" marL="285750" marR="0" rtl="0" algn="l">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You can use an underscore if you want to separate words. For example, Get_Numeric is an acceptable name.</a:t>
            </a:r>
            <a:endParaRPr/>
          </a:p>
          <a:p>
            <a:pPr indent="-285750" lvl="0" marL="285750" marR="0" rtl="0" algn="l">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The function name is followed by some arguments in parenthesis. These are the arguments that our function would need from the user. These are just like the arguments that we need to supply to Excel’s inbuilt functions. For example in a COUNTIF function, there are two arguments (range and criteria)</a:t>
            </a:r>
            <a:endParaRPr/>
          </a:p>
          <a:p>
            <a:pPr indent="-285750" lvl="0" marL="285750" marR="0" rtl="0" algn="l">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Note that the function is specified as the ‘String’ data type. This would tell VBA that the result of the formula would be of the String data type.</a:t>
            </a:r>
            <a:endParaRPr sz="1800">
              <a:solidFill>
                <a:schemeClr val="dk1"/>
              </a:solidFill>
              <a:latin typeface="Quattrocento Sans"/>
              <a:ea typeface="Quattrocento Sans"/>
              <a:cs typeface="Quattrocento Sans"/>
              <a:sym typeface="Quattrocento Sans"/>
            </a:endParaRPr>
          </a:p>
          <a:p>
            <a:pPr indent="-215900" lvl="0" marL="342900" marR="0" rtl="0" algn="l">
              <a:lnSpc>
                <a:spcPct val="150000"/>
              </a:lnSpc>
              <a:spcBef>
                <a:spcPts val="60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4" name="Google Shape;154;p6"/>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Explanation</a:t>
            </a:r>
            <a:endParaRPr b="1" i="1" sz="4400">
              <a:latin typeface="Quattrocento Sans"/>
              <a:ea typeface="Quattrocento Sans"/>
              <a:cs typeface="Quattrocento Sans"/>
              <a:sym typeface="Quattrocento Sans"/>
            </a:endParaRPr>
          </a:p>
        </p:txBody>
      </p:sp>
      <p:sp>
        <p:nvSpPr>
          <p:cNvPr id="155" name="Google Shape;155;p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56" name="Google Shape;156;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 name="Google Shape;157;p6"/>
          <p:cNvSpPr txBox="1"/>
          <p:nvPr/>
        </p:nvSpPr>
        <p:spPr>
          <a:xfrm>
            <a:off x="773800" y="1467288"/>
            <a:ext cx="10185748" cy="4996240"/>
          </a:xfrm>
          <a:prstGeom prst="rect">
            <a:avLst/>
          </a:prstGeom>
          <a:noFill/>
          <a:ln>
            <a:noFill/>
          </a:ln>
        </p:spPr>
        <p:txBody>
          <a:bodyPr anchorCtr="0" anchor="t" bIns="45700" lIns="91425" spcFirstLastPara="1" rIns="91425" wrap="square" tIns="45700">
            <a:spAutoFit/>
          </a:bodyPr>
          <a:lstStyle/>
          <a:p>
            <a:pPr indent="-285750" lvl="0" marL="298450" marR="0" rtl="0" algn="l">
              <a:lnSpc>
                <a:spcPct val="100000"/>
              </a:lnSpc>
              <a:spcBef>
                <a:spcPts val="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The second line of the code declares a variable ‘StringLength’ as an Integer data type. This is the variable where we store the value of the length of the string that is being analyzed by the formula.</a:t>
            </a:r>
            <a:endParaRPr sz="1800">
              <a:solidFill>
                <a:schemeClr val="dk1"/>
              </a:solidFill>
              <a:latin typeface="Quattrocento Sans"/>
              <a:ea typeface="Quattrocento Sans"/>
              <a:cs typeface="Quattrocento Sans"/>
              <a:sym typeface="Quattrocento Sans"/>
            </a:endParaRPr>
          </a:p>
          <a:p>
            <a:pPr indent="-285750" lvl="0" marL="298450" marR="0" rtl="0" algn="l">
              <a:lnSpc>
                <a:spcPct val="100000"/>
              </a:lnSpc>
              <a:spcBef>
                <a:spcPts val="162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The third line declares the variable Result as a String data type. This is the variable where we will extract the numbers from the alphanumeric string.</a:t>
            </a:r>
            <a:endParaRPr/>
          </a:p>
          <a:p>
            <a:pPr indent="-285750" lvl="0" marL="298450" marR="0" rtl="0" algn="l">
              <a:lnSpc>
                <a:spcPct val="100000"/>
              </a:lnSpc>
              <a:spcBef>
                <a:spcPts val="162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The fourth line assigns the length of the string in the input argument to the ‘StringLength’ variable. Note that ‘CellRef’ refers to the argument that will be given by the user while using the formula in the worksheet.</a:t>
            </a:r>
            <a:endParaRPr/>
          </a:p>
          <a:p>
            <a:pPr indent="-285750" lvl="0" marL="298450" marR="0" rtl="0" algn="l">
              <a:lnSpc>
                <a:spcPct val="100000"/>
              </a:lnSpc>
              <a:spcBef>
                <a:spcPts val="162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Sixth, seventh, and eighth lines are the part of the For Next loop. The loop runs for as many times as many characters are there in the input argument. This number is given by the LEN function and is assigned to the ‘StringLength’ variable.</a:t>
            </a:r>
            <a:endParaRPr sz="1800">
              <a:solidFill>
                <a:schemeClr val="dk1"/>
              </a:solidFill>
              <a:latin typeface="Quattrocento Sans"/>
              <a:ea typeface="Quattrocento Sans"/>
              <a:cs typeface="Quattrocento Sans"/>
              <a:sym typeface="Quattrocento Sans"/>
            </a:endParaRPr>
          </a:p>
          <a:p>
            <a:pPr indent="-285750" lvl="0" marL="298450" marR="0" rtl="0" algn="l">
              <a:lnSpc>
                <a:spcPct val="100000"/>
              </a:lnSpc>
              <a:spcBef>
                <a:spcPts val="162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So the loop runs from ‘1 to Stringlength’.</a:t>
            </a:r>
            <a:endParaRPr sz="1800">
              <a:solidFill>
                <a:schemeClr val="dk1"/>
              </a:solidFill>
              <a:latin typeface="Quattrocento Sans"/>
              <a:ea typeface="Quattrocento Sans"/>
              <a:cs typeface="Quattrocento Sans"/>
              <a:sym typeface="Quattrocento Sans"/>
            </a:endParaRPr>
          </a:p>
          <a:p>
            <a:pPr indent="-285750" lvl="0" marL="298450" marR="0" rtl="0" algn="l">
              <a:lnSpc>
                <a:spcPct val="100000"/>
              </a:lnSpc>
              <a:spcBef>
                <a:spcPts val="162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Within the loop, the IF statement analyzes each character of the string and if it’s numeric, it adds that numeric character to the Result variable. It uses the MID function in VBA to do this.</a:t>
            </a:r>
            <a:endParaRPr sz="18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3" name="Google Shape;163;p7"/>
          <p:cNvSpPr txBox="1"/>
          <p:nvPr>
            <p:ph type="title"/>
          </p:nvPr>
        </p:nvSpPr>
        <p:spPr>
          <a:xfrm flipH="1">
            <a:off x="835250" y="681038"/>
            <a:ext cx="1020588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Using User Defined Functions</a:t>
            </a:r>
            <a:endParaRPr b="1" i="1" sz="4400">
              <a:latin typeface="Quattrocento Sans"/>
              <a:ea typeface="Quattrocento Sans"/>
              <a:cs typeface="Quattrocento Sans"/>
              <a:sym typeface="Quattrocento Sans"/>
            </a:endParaRPr>
          </a:p>
        </p:txBody>
      </p:sp>
      <p:sp>
        <p:nvSpPr>
          <p:cNvPr descr="Image result for vectors" id="164" name="Google Shape;164;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66" name="Google Shape;166;p7"/>
          <p:cNvSpPr txBox="1"/>
          <p:nvPr/>
        </p:nvSpPr>
        <p:spPr>
          <a:xfrm>
            <a:off x="773800" y="1682145"/>
            <a:ext cx="10267334" cy="2754600"/>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400"/>
              <a:buFont typeface="Noto Sans Symbols"/>
              <a:buChar char="⮚"/>
            </a:pPr>
            <a:r>
              <a:rPr b="1" i="1" lang="en-US" sz="2400">
                <a:solidFill>
                  <a:schemeClr val="dk1"/>
                </a:solidFill>
                <a:latin typeface="Quattrocento Sans"/>
                <a:ea typeface="Quattrocento Sans"/>
                <a:cs typeface="Quattrocento Sans"/>
                <a:sym typeface="Quattrocento Sans"/>
              </a:rPr>
              <a:t>Using UDFs in Worksheets</a:t>
            </a:r>
            <a:endParaRPr/>
          </a:p>
          <a:p>
            <a:pPr indent="0" lvl="0" marL="12700" marR="0" rtl="0" algn="l">
              <a:lnSpc>
                <a:spcPct val="100000"/>
              </a:lnSpc>
              <a:spcBef>
                <a:spcPts val="600"/>
              </a:spcBef>
              <a:spcAft>
                <a:spcPts val="0"/>
              </a:spcAft>
              <a:buNone/>
            </a:pPr>
            <a:r>
              <a:rPr i="1" lang="en-US" sz="2000">
                <a:solidFill>
                  <a:schemeClr val="dk1"/>
                </a:solidFill>
                <a:latin typeface="Quattrocento Sans"/>
                <a:ea typeface="Quattrocento Sans"/>
                <a:cs typeface="Quattrocento Sans"/>
                <a:sym typeface="Quattrocento Sans"/>
              </a:rPr>
              <a:t>All you need to do is enter the functions name, and it shows up in the intellisense.</a:t>
            </a:r>
            <a:endParaRPr/>
          </a:p>
          <a:p>
            <a:pPr indent="-342900" lvl="0" marL="355600" marR="0" rtl="0" algn="l">
              <a:lnSpc>
                <a:spcPct val="100000"/>
              </a:lnSpc>
              <a:spcBef>
                <a:spcPts val="600"/>
              </a:spcBef>
              <a:spcAft>
                <a:spcPts val="0"/>
              </a:spcAft>
              <a:buClr>
                <a:schemeClr val="dk1"/>
              </a:buClr>
              <a:buSzPts val="2400"/>
              <a:buFont typeface="Noto Sans Symbols"/>
              <a:buChar char="⮚"/>
            </a:pPr>
            <a:r>
              <a:rPr b="1" i="1" lang="en-US" sz="2400">
                <a:solidFill>
                  <a:schemeClr val="dk1"/>
                </a:solidFill>
                <a:latin typeface="Quattrocento Sans"/>
                <a:ea typeface="Quattrocento Sans"/>
                <a:cs typeface="Quattrocento Sans"/>
                <a:sym typeface="Quattrocento Sans"/>
              </a:rPr>
              <a:t>Using User Defined Functions in VBA Procedures and Functions</a:t>
            </a:r>
            <a:endParaRPr/>
          </a:p>
          <a:p>
            <a:pPr indent="0" lvl="0" marL="12700" marR="0" rtl="0" algn="l">
              <a:lnSpc>
                <a:spcPct val="100000"/>
              </a:lnSpc>
              <a:spcBef>
                <a:spcPts val="600"/>
              </a:spcBef>
              <a:spcAft>
                <a:spcPts val="0"/>
              </a:spcAft>
              <a:buNone/>
            </a:pPr>
            <a:r>
              <a:rPr i="1" lang="en-US" sz="2000">
                <a:solidFill>
                  <a:schemeClr val="dk1"/>
                </a:solidFill>
                <a:latin typeface="Quattrocento Sans"/>
                <a:ea typeface="Quattrocento Sans"/>
                <a:cs typeface="Quattrocento Sans"/>
                <a:sym typeface="Quattrocento Sans"/>
              </a:rPr>
              <a:t>When you have created a function, you can use it in other sub-procedures as well.</a:t>
            </a:r>
            <a:endParaRPr i="1" sz="20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600"/>
              </a:spcBef>
              <a:spcAft>
                <a:spcPts val="0"/>
              </a:spcAft>
              <a:buNone/>
            </a:pPr>
            <a:r>
              <a:rPr i="1" lang="en-US" sz="2000">
                <a:solidFill>
                  <a:schemeClr val="dk1"/>
                </a:solidFill>
                <a:latin typeface="Quattrocento Sans"/>
                <a:ea typeface="Quattrocento Sans"/>
                <a:cs typeface="Quattrocento Sans"/>
                <a:sym typeface="Quattrocento Sans"/>
              </a:rPr>
              <a:t>If the function is Public, it can be used in any procedure in the same or different module. If it’s Private, it can only be used in the same module.</a:t>
            </a:r>
            <a:endParaRPr i="1" sz="20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600"/>
              </a:spcBef>
              <a:spcAft>
                <a:spcPts val="0"/>
              </a:spcAft>
              <a:buNone/>
            </a:pPr>
            <a:r>
              <a:rPr i="1" lang="en-US" sz="2000">
                <a:solidFill>
                  <a:schemeClr val="dk1"/>
                </a:solidFill>
                <a:latin typeface="Quattrocento Sans"/>
                <a:ea typeface="Quattrocento Sans"/>
                <a:cs typeface="Quattrocento Sans"/>
                <a:sym typeface="Quattrocento Sans"/>
              </a:rPr>
              <a:t>Below is a function that returns the name of the workbook</a:t>
            </a:r>
            <a:r>
              <a:rPr i="1" lang="en-US" sz="1800">
                <a:solidFill>
                  <a:schemeClr val="dk1"/>
                </a:solidFill>
                <a:latin typeface="Quattrocento Sans"/>
                <a:ea typeface="Quattrocento Sans"/>
                <a:cs typeface="Quattrocento Sans"/>
                <a:sym typeface="Quattrocento Sans"/>
              </a:rPr>
              <a:t>.</a:t>
            </a:r>
            <a:endParaRPr i="1" sz="1800">
              <a:solidFill>
                <a:schemeClr val="dk1"/>
              </a:solidFill>
              <a:latin typeface="Quattrocento Sans"/>
              <a:ea typeface="Quattrocento Sans"/>
              <a:cs typeface="Quattrocento Sans"/>
              <a:sym typeface="Quattrocento Sans"/>
            </a:endParaRPr>
          </a:p>
        </p:txBody>
      </p:sp>
      <p:pic>
        <p:nvPicPr>
          <p:cNvPr id="167" name="Google Shape;167;p7"/>
          <p:cNvPicPr preferRelativeResize="0"/>
          <p:nvPr/>
        </p:nvPicPr>
        <p:blipFill rotWithShape="1">
          <a:blip r:embed="rId3">
            <a:alphaModFix/>
          </a:blip>
          <a:srcRect b="0" l="0" r="0" t="0"/>
          <a:stretch/>
        </p:blipFill>
        <p:spPr>
          <a:xfrm>
            <a:off x="7601918" y="3784013"/>
            <a:ext cx="3980482" cy="1194145"/>
          </a:xfrm>
          <a:prstGeom prst="rect">
            <a:avLst/>
          </a:prstGeom>
          <a:noFill/>
          <a:ln>
            <a:noFill/>
          </a:ln>
        </p:spPr>
      </p:pic>
      <p:sp>
        <p:nvSpPr>
          <p:cNvPr id="168" name="Google Shape;168;p7"/>
          <p:cNvSpPr/>
          <p:nvPr/>
        </p:nvSpPr>
        <p:spPr>
          <a:xfrm>
            <a:off x="838201" y="5361329"/>
            <a:ext cx="6286852"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800">
                <a:solidFill>
                  <a:schemeClr val="dk1"/>
                </a:solidFill>
                <a:latin typeface="Quattrocento Sans"/>
                <a:ea typeface="Quattrocento Sans"/>
                <a:cs typeface="Quattrocento Sans"/>
                <a:sym typeface="Quattrocento Sans"/>
              </a:rPr>
              <a:t>The below procedure call the function and then display the name in a message box.</a:t>
            </a:r>
            <a:endParaRPr/>
          </a:p>
        </p:txBody>
      </p:sp>
      <p:pic>
        <p:nvPicPr>
          <p:cNvPr id="169" name="Google Shape;169;p7"/>
          <p:cNvPicPr preferRelativeResize="0"/>
          <p:nvPr/>
        </p:nvPicPr>
        <p:blipFill rotWithShape="1">
          <a:blip r:embed="rId4">
            <a:alphaModFix/>
          </a:blip>
          <a:srcRect b="0" l="0" r="0" t="0"/>
          <a:stretch/>
        </p:blipFill>
        <p:spPr>
          <a:xfrm>
            <a:off x="7754805" y="5083076"/>
            <a:ext cx="3286328" cy="1202839"/>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